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sldIdLst>
    <p:sldId id="256" r:id="rId2"/>
    <p:sldId id="264" r:id="rId3"/>
    <p:sldId id="267" r:id="rId4"/>
    <p:sldId id="269" r:id="rId5"/>
    <p:sldId id="285" r:id="rId6"/>
    <p:sldId id="280" r:id="rId7"/>
    <p:sldId id="291" r:id="rId8"/>
    <p:sldId id="263" r:id="rId9"/>
    <p:sldId id="257" r:id="rId10"/>
    <p:sldId id="258" r:id="rId11"/>
    <p:sldId id="268" r:id="rId12"/>
    <p:sldId id="287" r:id="rId13"/>
    <p:sldId id="288" r:id="rId14"/>
    <p:sldId id="275" r:id="rId15"/>
    <p:sldId id="262" r:id="rId16"/>
    <p:sldId id="259" r:id="rId17"/>
    <p:sldId id="276" r:id="rId18"/>
    <p:sldId id="265" r:id="rId19"/>
    <p:sldId id="271" r:id="rId20"/>
    <p:sldId id="261" r:id="rId21"/>
    <p:sldId id="278" r:id="rId22"/>
    <p:sldId id="279" r:id="rId23"/>
    <p:sldId id="286" r:id="rId24"/>
    <p:sldId id="272" r:id="rId25"/>
    <p:sldId id="282" r:id="rId26"/>
    <p:sldId id="283" r:id="rId27"/>
    <p:sldId id="284" r:id="rId28"/>
    <p:sldId id="273" r:id="rId29"/>
    <p:sldId id="274" r:id="rId30"/>
    <p:sldId id="26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16" autoAdjust="0"/>
  </p:normalViewPr>
  <p:slideViewPr>
    <p:cSldViewPr snapToGrid="0" snapToObjects="1">
      <p:cViewPr varScale="1">
        <p:scale>
          <a:sx n="132" d="100"/>
          <a:sy n="132" d="100"/>
        </p:scale>
        <p:origin x="-8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91BB04A-439A-6B44-9808-9247E077317D}" type="datetimeFigureOut">
              <a:rPr lang="en-US" smtClean="0"/>
              <a:t>5/5/14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1BB04A-439A-6B44-9808-9247E077317D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3E35C-B0C5-CF41-8366-DAF04A0F4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1BB04A-439A-6B44-9808-9247E077317D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3E35C-B0C5-CF41-8366-DAF04A0F4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1BB04A-439A-6B44-9808-9247E077317D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3E35C-B0C5-CF41-8366-DAF04A0F4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91BB04A-439A-6B44-9808-9247E077317D}" type="datetimeFigureOut">
              <a:rPr lang="en-US" smtClean="0"/>
              <a:t>5/5/14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1BB04A-439A-6B44-9808-9247E077317D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243E35C-B0C5-CF41-8366-DAF04A0F48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1BB04A-439A-6B44-9808-9247E077317D}" type="datetimeFigureOut">
              <a:rPr lang="en-US" smtClean="0"/>
              <a:t>5/5/14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243E35C-B0C5-CF41-8366-DAF04A0F4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1BB04A-439A-6B44-9808-9247E077317D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3E35C-B0C5-CF41-8366-DAF04A0F48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1BB04A-439A-6B44-9808-9247E077317D}" type="datetimeFigureOut">
              <a:rPr lang="en-US" smtClean="0"/>
              <a:t>5/5/14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3E35C-B0C5-CF41-8366-DAF04A0F4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91BB04A-439A-6B44-9808-9247E077317D}" type="datetimeFigureOut">
              <a:rPr lang="en-US" smtClean="0"/>
              <a:t>5/5/14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43E35C-B0C5-CF41-8366-DAF04A0F48F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91BB04A-439A-6B44-9808-9247E077317D}" type="datetimeFigureOut">
              <a:rPr lang="en-US" smtClean="0"/>
              <a:t>5/5/14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243E35C-B0C5-CF41-8366-DAF04A0F48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91BB04A-439A-6B44-9808-9247E077317D}" type="datetimeFigureOut">
              <a:rPr lang="en-US" smtClean="0"/>
              <a:t>5/5/14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243E35C-B0C5-CF41-8366-DAF04A0F48F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7086108" cy="1980234"/>
          </a:xfrm>
        </p:spPr>
        <p:txBody>
          <a:bodyPr>
            <a:normAutofit/>
          </a:bodyPr>
          <a:lstStyle/>
          <a:p>
            <a:pPr algn="l"/>
            <a:r>
              <a:rPr lang="en-US" sz="6000" dirty="0" smtClean="0">
                <a:solidFill>
                  <a:schemeClr val="tx2"/>
                </a:solidFill>
              </a:rPr>
              <a:t>Mercury Pollution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234" y="2819400"/>
            <a:ext cx="8229601" cy="1752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The other global environmental crisis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421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53536"/>
            <a:ext cx="8229600" cy="649289"/>
          </a:xfrm>
        </p:spPr>
        <p:txBody>
          <a:bodyPr>
            <a:noAutofit/>
          </a:bodyPr>
          <a:lstStyle/>
          <a:p>
            <a:r>
              <a:rPr lang="en-US" dirty="0" smtClean="0"/>
              <a:t>Global Mercury Cycle 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70" b="-11670"/>
          <a:stretch>
            <a:fillRect/>
          </a:stretch>
        </p:blipFill>
        <p:spPr bwMode="auto">
          <a:xfrm>
            <a:off x="198438" y="724244"/>
            <a:ext cx="8810380" cy="6309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006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Sources of Emissions to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2659"/>
            <a:ext cx="8229600" cy="434985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3600" dirty="0" smtClean="0"/>
              <a:t>Natural emissions:*  10%</a:t>
            </a:r>
          </a:p>
          <a:p>
            <a:pPr>
              <a:buFont typeface="Wingdings" charset="2"/>
              <a:buChar char="§"/>
            </a:pPr>
            <a:r>
              <a:rPr lang="en-US" sz="3600" dirty="0" smtClean="0"/>
              <a:t>Anthropogenic emissions:  25%</a:t>
            </a:r>
          </a:p>
          <a:p>
            <a:pPr>
              <a:buFont typeface="Wingdings" charset="2"/>
              <a:buChar char="§"/>
            </a:pPr>
            <a:r>
              <a:rPr lang="en-US" sz="3600" dirty="0" smtClean="0"/>
              <a:t>Biomass burning :  5%</a:t>
            </a:r>
          </a:p>
          <a:p>
            <a:pPr>
              <a:buFont typeface="Wingdings" charset="2"/>
              <a:buChar char="§"/>
            </a:pPr>
            <a:r>
              <a:rPr lang="en-US" sz="3600" dirty="0" smtClean="0"/>
              <a:t>Re-emission from land:  30%</a:t>
            </a:r>
          </a:p>
          <a:p>
            <a:pPr>
              <a:buFont typeface="Wingdings" charset="2"/>
              <a:buChar char="§"/>
            </a:pPr>
            <a:r>
              <a:rPr lang="en-US" sz="3600" dirty="0" smtClean="0"/>
              <a:t>Re-emission from ocean:  30%</a:t>
            </a:r>
          </a:p>
          <a:p>
            <a:pPr>
              <a:buFont typeface="Wingdings" charset="2"/>
              <a:buChar char="§"/>
            </a:pPr>
            <a:endParaRPr lang="en-US" sz="3600" dirty="0"/>
          </a:p>
          <a:p>
            <a:pPr>
              <a:buFont typeface="Wingdings" charset="2"/>
              <a:buChar char="§"/>
            </a:pPr>
            <a:r>
              <a:rPr lang="en-US" sz="2200" dirty="0" smtClean="0"/>
              <a:t>*About </a:t>
            </a:r>
            <a:r>
              <a:rPr lang="en-US" sz="2200" dirty="0" smtClean="0"/>
              <a:t>half of this is geo-genic emissions to ocean that may not be in place to be re-emitted to the atmosphere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9351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Atmospheric Residence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1359"/>
            <a:ext cx="8229600" cy="4181157"/>
          </a:xfrm>
        </p:spPr>
        <p:txBody>
          <a:bodyPr/>
          <a:lstStyle/>
          <a:p>
            <a:r>
              <a:rPr lang="en-US" dirty="0" smtClean="0"/>
              <a:t>Elemental mercury, Hg(0) is several months to a year;</a:t>
            </a:r>
          </a:p>
          <a:p>
            <a:endParaRPr lang="en-US" dirty="0"/>
          </a:p>
          <a:p>
            <a:r>
              <a:rPr lang="en-US" dirty="0" smtClean="0"/>
              <a:t>Reactive gaseous mercury(RGM), Hg(II) is hours to days;</a:t>
            </a:r>
          </a:p>
          <a:p>
            <a:endParaRPr lang="en-US" dirty="0"/>
          </a:p>
          <a:p>
            <a:r>
              <a:rPr lang="en-US" dirty="0" smtClean="0"/>
              <a:t>Thus RGM is crucial to local deposition from an </a:t>
            </a:r>
            <a:r>
              <a:rPr lang="en-US" smtClean="0"/>
              <a:t>industrial source.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66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5070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Fate of Hg Deposition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191" r="-2191"/>
          <a:stretch>
            <a:fillRect/>
          </a:stretch>
        </p:blipFill>
        <p:spPr>
          <a:xfrm>
            <a:off x="457200" y="1056640"/>
            <a:ext cx="8229600" cy="5323840"/>
          </a:xfrm>
        </p:spPr>
      </p:pic>
    </p:spTree>
    <p:extLst>
      <p:ext uri="{BB962C8B-B14F-4D97-AF65-F5344CB8AC3E}">
        <p14:creationId xmlns:p14="http://schemas.microsoft.com/office/powerpoint/2010/main" val="4263098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970"/>
            <a:ext cx="8374164" cy="775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2005 Anthropogenic emissions </a:t>
            </a:r>
            <a:r>
              <a:rPr lang="en-US" sz="2000" dirty="0" smtClean="0"/>
              <a:t>(metric tons)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781361"/>
              </p:ext>
            </p:extLst>
          </p:nvPr>
        </p:nvGraphicFramePr>
        <p:xfrm>
          <a:off x="457200" y="1628753"/>
          <a:ext cx="8229600" cy="4804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0841"/>
                <a:gridCol w="1056661"/>
                <a:gridCol w="912098"/>
              </a:tblGrid>
              <a:tr h="400404">
                <a:tc>
                  <a:txBody>
                    <a:bodyPr/>
                    <a:lstStyle/>
                    <a:p>
                      <a:r>
                        <a:rPr lang="en-US" dirty="0" smtClean="0"/>
                        <a:t>Human</a:t>
                      </a:r>
                      <a:r>
                        <a:rPr lang="en-US" baseline="0" dirty="0" smtClean="0"/>
                        <a:t> or Industrial 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0404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Industrial Byproduct: stationary combustion (coal, </a:t>
                      </a:r>
                      <a:r>
                        <a:rPr lang="en-US" dirty="0" err="1" smtClean="0"/>
                        <a:t>etc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404">
                <a:tc>
                  <a:txBody>
                    <a:bodyPr/>
                    <a:lstStyle/>
                    <a:p>
                      <a:r>
                        <a:rPr lang="en-US" dirty="0" smtClean="0"/>
                        <a:t>     Metals mining and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404">
                <a:tc>
                  <a:txBody>
                    <a:bodyPr/>
                    <a:lstStyle/>
                    <a:p>
                      <a:r>
                        <a:rPr lang="en-US" dirty="0" smtClean="0"/>
                        <a:t>     Cement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404">
                <a:tc>
                  <a:txBody>
                    <a:bodyPr/>
                    <a:lstStyle/>
                    <a:p>
                      <a:r>
                        <a:rPr lang="en-US" dirty="0" smtClean="0"/>
                        <a:t>     Large scale gold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404">
                <a:tc>
                  <a:txBody>
                    <a:bodyPr/>
                    <a:lstStyle/>
                    <a:p>
                      <a:r>
                        <a:rPr lang="en-US" dirty="0" smtClean="0"/>
                        <a:t>     Mercury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404">
                <a:tc>
                  <a:txBody>
                    <a:bodyPr/>
                    <a:lstStyle/>
                    <a:p>
                      <a:r>
                        <a:rPr lang="en-US" dirty="0" smtClean="0"/>
                        <a:t>     Chlorine &amp; </a:t>
                      </a:r>
                      <a:r>
                        <a:rPr lang="en-US" dirty="0" err="1" smtClean="0"/>
                        <a:t>NaOH</a:t>
                      </a:r>
                      <a:r>
                        <a:rPr lang="en-US" baseline="0" dirty="0" smtClean="0"/>
                        <a:t>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404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Total</a:t>
                      </a:r>
                      <a:r>
                        <a:rPr lang="en-US" baseline="0" dirty="0" smtClean="0"/>
                        <a:t> industrial byproduct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1423</a:t>
                      </a:r>
                      <a:endParaRPr lang="en-US" dirty="0"/>
                    </a:p>
                  </a:txBody>
                  <a:tcPr/>
                </a:tc>
              </a:tr>
              <a:tr h="400404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 use (landfill evasion, burning waste, </a:t>
                      </a:r>
                      <a:r>
                        <a:rPr lang="en-US" dirty="0" err="1" smtClean="0"/>
                        <a:t>etc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131</a:t>
                      </a:r>
                      <a:endParaRPr lang="en-US" dirty="0"/>
                    </a:p>
                  </a:txBody>
                  <a:tcPr/>
                </a:tc>
              </a:tr>
              <a:tr h="400404">
                <a:tc>
                  <a:txBody>
                    <a:bodyPr/>
                    <a:lstStyle/>
                    <a:p>
                      <a:r>
                        <a:rPr lang="en-US" dirty="0" smtClean="0"/>
                        <a:t>Artisanal gold mining (small scale)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350</a:t>
                      </a:r>
                      <a:endParaRPr lang="en-US" dirty="0"/>
                    </a:p>
                  </a:txBody>
                  <a:tcPr/>
                </a:tc>
              </a:tr>
              <a:tr h="400404">
                <a:tc>
                  <a:txBody>
                    <a:bodyPr/>
                    <a:lstStyle/>
                    <a:p>
                      <a:r>
                        <a:rPr lang="en-US" dirty="0" smtClean="0"/>
                        <a:t>Cremation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26</a:t>
                      </a:r>
                      <a:endParaRPr lang="en-US" dirty="0"/>
                    </a:p>
                  </a:txBody>
                  <a:tcPr/>
                </a:tc>
              </a:tr>
              <a:tr h="400404">
                <a:tc>
                  <a:txBody>
                    <a:bodyPr/>
                    <a:lstStyle/>
                    <a:p>
                      <a:r>
                        <a:rPr lang="en-US" dirty="0" smtClean="0"/>
                        <a:t>     Total of all anthropogenic</a:t>
                      </a:r>
                      <a:r>
                        <a:rPr lang="en-US" baseline="0" dirty="0" smtClean="0"/>
                        <a:t> 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1930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257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0681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      Principal Anthropogenic Emission</a:t>
            </a:r>
            <a:br>
              <a:rPr lang="en-US" sz="3600" dirty="0" smtClean="0"/>
            </a:br>
            <a:r>
              <a:rPr lang="en-US" sz="3600" dirty="0"/>
              <a:t> </a:t>
            </a:r>
            <a:r>
              <a:rPr lang="en-US" sz="3600" dirty="0" smtClean="0"/>
              <a:t>               </a:t>
            </a:r>
            <a:r>
              <a:rPr lang="en-US" sz="3600" dirty="0"/>
              <a:t>Sources: </a:t>
            </a:r>
            <a:r>
              <a:rPr lang="en-US" sz="3600" i="1" dirty="0">
                <a:solidFill>
                  <a:srgbClr val="FF6600"/>
                </a:solidFill>
              </a:rPr>
              <a:t>Hot Spots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3627" b="-3627"/>
          <a:stretch>
            <a:fillRect/>
          </a:stretch>
        </p:blipFill>
        <p:spPr>
          <a:xfrm>
            <a:off x="457200" y="1646237"/>
            <a:ext cx="8229600" cy="4526280"/>
          </a:xfrm>
        </p:spPr>
      </p:pic>
    </p:spTree>
    <p:extLst>
      <p:ext uri="{BB962C8B-B14F-4D97-AF65-F5344CB8AC3E}">
        <p14:creationId xmlns:p14="http://schemas.microsoft.com/office/powerpoint/2010/main" val="1145344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 anchor="ctr" anchorCtr="0"/>
          <a:lstStyle/>
          <a:p>
            <a:pPr algn="l"/>
            <a:r>
              <a:rPr lang="en-US" dirty="0" smtClean="0"/>
              <a:t>Reservoir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6537"/>
            <a:ext cx="8229600" cy="5176672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Large </a:t>
            </a:r>
            <a:r>
              <a:rPr lang="en-US" sz="2400" i="1" dirty="0" smtClean="0"/>
              <a:t>legacy</a:t>
            </a:r>
            <a:r>
              <a:rPr lang="en-US" sz="2400" dirty="0" smtClean="0"/>
              <a:t> reservoir of past emissions in surface soil, biota and water;</a:t>
            </a:r>
          </a:p>
          <a:p>
            <a:pPr>
              <a:buFont typeface="Wingdings" charset="2"/>
              <a:buChar char="§"/>
            </a:pP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Some mercury is re-emitted after original deposition,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especially from surface layer of the ocean, and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from land surface, </a:t>
            </a:r>
            <a:r>
              <a:rPr lang="en-US" sz="2400" dirty="0"/>
              <a:t>especially when </a:t>
            </a:r>
            <a:r>
              <a:rPr lang="en-US" sz="2400" dirty="0" smtClean="0"/>
              <a:t>warmed;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Time scale for removal of legacy emissions from the mercury cycle is about 2000 years;</a:t>
            </a:r>
          </a:p>
          <a:p>
            <a:pPr>
              <a:buFont typeface="Wingdings" charset="2"/>
              <a:buChar char="§"/>
            </a:pPr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Even after new anthropogenic emissions are reduced or eliminated there will be a long delay in return to natural background levels (like GHG’s);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75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51694"/>
          </a:xfrm>
        </p:spPr>
        <p:txBody>
          <a:bodyPr/>
          <a:lstStyle/>
          <a:p>
            <a:pPr algn="l"/>
            <a:r>
              <a:rPr lang="en-US" dirty="0" smtClean="0"/>
              <a:t>Major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165"/>
            <a:ext cx="8229600" cy="5186824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100 million people depend on artisanal gold mining, primarily in developing countries;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With over 2000 coal-fired power plants China accounts for about 40% of current total emissions (but much of “legacy” now being re-emitted came from US &amp; Europe, esp. gold &amp; silver mining);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US, China and India account for 60%.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00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Current </a:t>
            </a:r>
            <a:r>
              <a:rPr lang="en-US" dirty="0" err="1"/>
              <a:t>D</a:t>
            </a:r>
            <a:r>
              <a:rPr lang="en-US" dirty="0" err="1" smtClean="0"/>
              <a:t>ilemna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Recent research has detected a decline in ambient contamination levels in the North </a:t>
            </a:r>
            <a:r>
              <a:rPr lang="en-US" dirty="0"/>
              <a:t>A</a:t>
            </a:r>
            <a:r>
              <a:rPr lang="en-US" dirty="0" smtClean="0"/>
              <a:t>tlantic region that tracks declines in anthropogenic emissions in the US and Europe;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But emissions are growing rapidly in Asia that are globally mobile;</a:t>
            </a:r>
          </a:p>
          <a:p>
            <a:pPr>
              <a:buFont typeface="Wingdings" charset="2"/>
              <a:buChar char="§"/>
            </a:pPr>
            <a:r>
              <a:rPr lang="en-US" i="1" dirty="0" smtClean="0">
                <a:solidFill>
                  <a:srgbClr val="FFFF00"/>
                </a:solidFill>
              </a:rPr>
              <a:t>Problem is identical to GHG trends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95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Fish Consumption Advisories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016079"/>
              </p:ext>
            </p:extLst>
          </p:nvPr>
        </p:nvGraphicFramePr>
        <p:xfrm>
          <a:off x="457200" y="2295803"/>
          <a:ext cx="8229600" cy="2433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Methylmercury</a:t>
                      </a:r>
                      <a:r>
                        <a:rPr lang="en-US" baseline="0" dirty="0" smtClean="0"/>
                        <a:t> in Seafood</a:t>
                      </a:r>
                    </a:p>
                    <a:p>
                      <a:r>
                        <a:rPr lang="en-US" sz="1400" baseline="0" dirty="0" smtClean="0"/>
                        <a:t>(parts per million, wet weight)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Consumption Guidance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&lt;or = 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Unrestricted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0.05 – 0.11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meals per week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0.11 – 0.22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meal per week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0.22 – 0.95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meal per month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&gt;0.95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consumption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7272" y="5312860"/>
            <a:ext cx="3666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EPA reference dose and a meal size of 170 grams/6oz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5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/>
          <a:lstStyle/>
          <a:p>
            <a:pPr algn="l"/>
            <a:r>
              <a:rPr lang="en-US" dirty="0" smtClean="0"/>
              <a:t>Mercury – why the concern?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0" y="1381760"/>
            <a:ext cx="8696960" cy="5130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Mercury (Hg) is a natural element found in the earth’s crust &amp; significant exposure to elemental Hg is  rare (occupational);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But </a:t>
            </a:r>
            <a:r>
              <a:rPr lang="en-US" b="1" i="1" dirty="0" err="1" smtClean="0"/>
              <a:t>methylmercury</a:t>
            </a:r>
            <a:r>
              <a:rPr lang="en-US" dirty="0" smtClean="0"/>
              <a:t> is a potent </a:t>
            </a:r>
            <a:r>
              <a:rPr lang="en-US" i="1" dirty="0" smtClean="0"/>
              <a:t>develop-mental neurotoxin, </a:t>
            </a:r>
            <a:r>
              <a:rPr lang="en-US" dirty="0" smtClean="0"/>
              <a:t>pervasive in the marine food chain due to industrial pollution;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The </a:t>
            </a:r>
            <a:r>
              <a:rPr lang="en-US" b="1" i="1" dirty="0" smtClean="0"/>
              <a:t>crisis</a:t>
            </a:r>
            <a:r>
              <a:rPr lang="en-US" dirty="0" smtClean="0"/>
              <a:t> is the dependence of many humans &amp; wildlife on aquatic food 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610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730" y="253536"/>
            <a:ext cx="7618869" cy="9292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Mercury Risk with Marine Fish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0005" b="-20005"/>
          <a:stretch>
            <a:fillRect/>
          </a:stretch>
        </p:blipFill>
        <p:spPr>
          <a:xfrm>
            <a:off x="242354" y="1182791"/>
            <a:ext cx="4253446" cy="512865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3101" b="-23101"/>
          <a:stretch>
            <a:fillRect/>
          </a:stretch>
        </p:blipFill>
        <p:spPr>
          <a:xfrm>
            <a:off x="4648200" y="1105231"/>
            <a:ext cx="4202552" cy="5322554"/>
          </a:xfrm>
        </p:spPr>
      </p:pic>
      <p:sp>
        <p:nvSpPr>
          <p:cNvPr id="7" name="TextBox 6"/>
          <p:cNvSpPr txBox="1"/>
          <p:nvPr/>
        </p:nvSpPr>
        <p:spPr>
          <a:xfrm>
            <a:off x="1832193" y="5729744"/>
            <a:ext cx="166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Safer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835874" y="5729744"/>
            <a:ext cx="1969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so safe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040954" y="4256105"/>
            <a:ext cx="378072" cy="242375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8200" y="3984645"/>
            <a:ext cx="557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0.23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140900" y="6243119"/>
            <a:ext cx="269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 Biodiversity Research Institute (BRI)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20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0931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Omega 3 </a:t>
            </a:r>
            <a:r>
              <a:rPr lang="en-US" sz="3600" dirty="0" smtClean="0"/>
              <a:t>Counter-effects</a:t>
            </a:r>
            <a:r>
              <a:rPr lang="en-US" sz="3200" dirty="0" smtClean="0"/>
              <a:t>            </a:t>
            </a:r>
            <a:r>
              <a:rPr lang="en-US" sz="2200" dirty="0" smtClean="0"/>
              <a:t>Source - BRI</a:t>
            </a:r>
            <a:endParaRPr lang="en-US" sz="2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9" t="1078" r="-889" b="18433"/>
          <a:stretch/>
        </p:blipFill>
        <p:spPr>
          <a:xfrm>
            <a:off x="755650" y="939799"/>
            <a:ext cx="7629525" cy="5749749"/>
          </a:xfrm>
        </p:spPr>
      </p:pic>
    </p:spTree>
    <p:extLst>
      <p:ext uri="{BB962C8B-B14F-4D97-AF65-F5344CB8AC3E}">
        <p14:creationId xmlns:p14="http://schemas.microsoft.com/office/powerpoint/2010/main" val="3086172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29254"/>
          </a:xfrm>
        </p:spPr>
        <p:txBody>
          <a:bodyPr/>
          <a:lstStyle/>
          <a:p>
            <a:pPr algn="l"/>
            <a:r>
              <a:rPr lang="en-US" dirty="0" smtClean="0"/>
              <a:t>Marine Mammals: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640"/>
            <a:ext cx="8229600" cy="4698877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Seals, porpoises and meat-eating whales</a:t>
            </a:r>
          </a:p>
          <a:p>
            <a:pPr marL="0" indent="0">
              <a:buNone/>
            </a:pPr>
            <a:r>
              <a:rPr lang="en-US" dirty="0" smtClean="0"/>
              <a:t>     average 5 ppm body burden;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Impact on animal reproduction unknown though some evidence for evolutionary adaptation &amp; immunity;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Serious impact on remote human populations, like Inuit, who depend on eating marine mammals.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25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493836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US Fresh Water Contamination: EPA National Lake Fish Tissue </a:t>
            </a:r>
            <a:r>
              <a:rPr lang="en-US" sz="3600" dirty="0" smtClean="0"/>
              <a:t>Study (2009)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0879"/>
            <a:ext cx="8229600" cy="42116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50 Percentile value in predator fish = 285 parts per billion;</a:t>
            </a:r>
          </a:p>
          <a:p>
            <a:endParaRPr lang="en-US" sz="2800" dirty="0"/>
          </a:p>
          <a:p>
            <a:r>
              <a:rPr lang="en-US" sz="2800" dirty="0" smtClean="0"/>
              <a:t>Therefore more than 50% of predator fish in US freshwater lakes exceed the 230 ppb contamination threshold for 1 meal per month;</a:t>
            </a:r>
          </a:p>
          <a:p>
            <a:endParaRPr lang="en-US" sz="2800" dirty="0"/>
          </a:p>
          <a:p>
            <a:r>
              <a:rPr lang="en-US" sz="2800" dirty="0" smtClean="0"/>
              <a:t>50 percentile value in </a:t>
            </a:r>
            <a:r>
              <a:rPr lang="en-US" sz="2800" i="1" dirty="0" smtClean="0"/>
              <a:t>bottom dwelling </a:t>
            </a:r>
            <a:r>
              <a:rPr lang="en-US" sz="2800" dirty="0" smtClean="0"/>
              <a:t>fish = 69 parts per billion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7824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New Kansas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sz="3600" dirty="0" smtClean="0"/>
              <a:t>Previously, for women of childbearing age and children under 12:  </a:t>
            </a:r>
            <a:r>
              <a:rPr lang="en-US" sz="3600" b="1" i="1" dirty="0" smtClean="0"/>
              <a:t>one meal per week </a:t>
            </a:r>
            <a:r>
              <a:rPr lang="en-US" sz="3600" dirty="0" smtClean="0"/>
              <a:t>of locally caught fish;</a:t>
            </a:r>
          </a:p>
          <a:p>
            <a:pPr>
              <a:buFont typeface="Wingdings" charset="2"/>
              <a:buChar char="§"/>
            </a:pPr>
            <a:endParaRPr lang="en-US" sz="3600" dirty="0" smtClean="0"/>
          </a:p>
          <a:p>
            <a:pPr>
              <a:buFont typeface="Wingdings" charset="2"/>
              <a:buChar char="§"/>
            </a:pPr>
            <a:r>
              <a:rPr lang="en-US" sz="3600" dirty="0" smtClean="0"/>
              <a:t>Now, </a:t>
            </a:r>
            <a:r>
              <a:rPr lang="en-US" sz="3600" b="1" i="1" dirty="0"/>
              <a:t>one meal per month </a:t>
            </a:r>
            <a:r>
              <a:rPr lang="en-US" sz="3600" dirty="0" smtClean="0"/>
              <a:t>of top predator fish: </a:t>
            </a:r>
            <a:r>
              <a:rPr lang="en-US" sz="3600" dirty="0"/>
              <a:t>large &amp; </a:t>
            </a:r>
            <a:r>
              <a:rPr lang="en-US" sz="3600" dirty="0" smtClean="0"/>
              <a:t>smallmouth, spotted bass for  these most sensitive populations;*</a:t>
            </a:r>
          </a:p>
          <a:p>
            <a:pPr>
              <a:buFont typeface="Wingdings" charset="2"/>
              <a:buChar char="§"/>
            </a:pPr>
            <a:endParaRPr lang="en-US" sz="3600" dirty="0"/>
          </a:p>
          <a:p>
            <a:pPr>
              <a:buFont typeface="Wingdings" charset="2"/>
              <a:buChar char="§"/>
            </a:pPr>
            <a:r>
              <a:rPr lang="en-US" sz="3600" dirty="0" smtClean="0"/>
              <a:t>Missouri advisory very similar.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 marL="0" indent="0">
              <a:buNone/>
            </a:pPr>
            <a:r>
              <a:rPr lang="en-US" sz="2300" i="1" dirty="0" smtClean="0"/>
              <a:t>*Result of new testing method:  individual fish samples instead of mixed filets of 3 to 6 individuals</a:t>
            </a:r>
            <a:r>
              <a:rPr lang="en-US" sz="2300" dirty="0" smtClean="0"/>
              <a:t>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577918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5230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Local Wet Deposition of Mercury</a:t>
            </a:r>
            <a:endParaRPr lang="en-US" dirty="0"/>
          </a:p>
        </p:txBody>
      </p:sp>
      <p:pic>
        <p:nvPicPr>
          <p:cNvPr id="4" name="Content Placeholder 3" descr="hg_dep_2009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>
          <a:xfrm>
            <a:off x="81280" y="1452880"/>
            <a:ext cx="8890000" cy="5080000"/>
          </a:xfrm>
        </p:spPr>
      </p:pic>
    </p:spTree>
    <p:extLst>
      <p:ext uri="{BB962C8B-B14F-4D97-AF65-F5344CB8AC3E}">
        <p14:creationId xmlns:p14="http://schemas.microsoft.com/office/powerpoint/2010/main" val="2150848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45719" cy="919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hg_dep_201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>
          <a:xfrm>
            <a:off x="187959" y="883920"/>
            <a:ext cx="9255760" cy="5557520"/>
          </a:xfrm>
        </p:spPr>
      </p:pic>
    </p:spTree>
    <p:extLst>
      <p:ext uri="{BB962C8B-B14F-4D97-AF65-F5344CB8AC3E}">
        <p14:creationId xmlns:p14="http://schemas.microsoft.com/office/powerpoint/2010/main" val="2246478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45719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hg_dep_2011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>
          <a:xfrm>
            <a:off x="-81280" y="660400"/>
            <a:ext cx="9591040" cy="5557520"/>
          </a:xfrm>
        </p:spPr>
      </p:pic>
    </p:spTree>
    <p:extLst>
      <p:ext uri="{BB962C8B-B14F-4D97-AF65-F5344CB8AC3E}">
        <p14:creationId xmlns:p14="http://schemas.microsoft.com/office/powerpoint/2010/main" val="3021772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Current Prospects for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US is just now requiring new controls on coal fired power plants </a:t>
            </a:r>
            <a:r>
              <a:rPr lang="en-US" smtClean="0"/>
              <a:t>by 2016; </a:t>
            </a:r>
            <a:r>
              <a:rPr lang="en-US" dirty="0" smtClean="0"/>
              <a:t>also cement kilns, but loophole for CK’s that burn hazardous waste;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Europe took action 20 years ago;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Widely recognized that international co-operation is crucial due to Asian emissions.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21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7489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/>
              <a:t>A Step Forward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385"/>
            <a:ext cx="8229600" cy="504139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140 nations agreed to the </a:t>
            </a:r>
            <a:r>
              <a:rPr lang="en-US" i="1" dirty="0" err="1" smtClean="0"/>
              <a:t>Minimata</a:t>
            </a:r>
            <a:r>
              <a:rPr lang="en-US" i="1" dirty="0" smtClean="0"/>
              <a:t> Convention </a:t>
            </a:r>
            <a:r>
              <a:rPr lang="en-US" dirty="0" smtClean="0"/>
              <a:t>in January, ‘13;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By 2020, reduce emissions from coal plants, gold mines and some factories;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Regulate use of mercury in everyday products like batteries, fluorescent lamps, cosmetics; Also medical devices;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Criticized by some as vague and too slow.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Will it work better than climate change treaties? - requires some of the same universal actions related to economic growth</a:t>
            </a:r>
          </a:p>
          <a:p>
            <a:pPr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0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62603"/>
          </a:xfrm>
        </p:spPr>
        <p:txBody>
          <a:bodyPr/>
          <a:lstStyle/>
          <a:p>
            <a:pPr algn="l"/>
            <a:r>
              <a:rPr lang="en-US" dirty="0" smtClean="0"/>
              <a:t>               </a:t>
            </a:r>
            <a:r>
              <a:rPr lang="en-US" sz="4800" dirty="0" smtClean="0"/>
              <a:t> How Potent?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8746"/>
            <a:ext cx="8229600" cy="504525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sz="4000" dirty="0" smtClean="0"/>
              <a:t>Based on recent population studies, </a:t>
            </a:r>
            <a:r>
              <a:rPr lang="en-US" sz="4000" dirty="0" err="1" smtClean="0"/>
              <a:t>MeHg</a:t>
            </a:r>
            <a:r>
              <a:rPr lang="en-US" sz="4000" dirty="0" smtClean="0"/>
              <a:t> effects may start at</a:t>
            </a:r>
            <a:r>
              <a:rPr lang="en-US" sz="4000" i="1" dirty="0" smtClean="0"/>
              <a:t> 0.2 millionth of an ounce per day*</a:t>
            </a:r>
          </a:p>
          <a:p>
            <a:pPr>
              <a:buFont typeface="Wingdings" charset="2"/>
              <a:buChar char="§"/>
            </a:pPr>
            <a:endParaRPr lang="en-US" sz="4000" i="1" dirty="0" smtClean="0"/>
          </a:p>
          <a:p>
            <a:pPr>
              <a:buFont typeface="Wingdings" charset="2"/>
              <a:buChar char="§"/>
            </a:pPr>
            <a:r>
              <a:rPr lang="en-US" sz="4000" dirty="0" smtClean="0"/>
              <a:t>For an adult female (fetus receptor)</a:t>
            </a:r>
          </a:p>
          <a:p>
            <a:pPr>
              <a:buFont typeface="Wingdings" charset="2"/>
              <a:buChar char="§"/>
            </a:pPr>
            <a:endParaRPr lang="en-US" sz="4000" dirty="0" smtClean="0"/>
          </a:p>
          <a:p>
            <a:pPr>
              <a:buFont typeface="Wingdings" charset="2"/>
              <a:buChar char="§"/>
            </a:pPr>
            <a:r>
              <a:rPr lang="en-US" sz="4000" dirty="0" smtClean="0"/>
              <a:t>Methyl mercury readily passes through the placenta and blood-brain barrier; concentrates in fetus;</a:t>
            </a:r>
          </a:p>
          <a:p>
            <a:pPr>
              <a:buFont typeface="Wingdings" charset="2"/>
              <a:buChar char="§"/>
            </a:pPr>
            <a:endParaRPr lang="en-US" sz="4000" dirty="0" smtClean="0"/>
          </a:p>
          <a:p>
            <a:pPr>
              <a:buFont typeface="Wingdings" charset="2"/>
              <a:buChar char="§"/>
            </a:pPr>
            <a:r>
              <a:rPr lang="en-US" sz="4000" dirty="0" smtClean="0"/>
              <a:t>Causes mental retardation &amp; decrements in memory, attention, language and visual-motor skills in childhood.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*the</a:t>
            </a:r>
            <a:r>
              <a:rPr lang="en-US" sz="2100" dirty="0" smtClean="0"/>
              <a:t> current EPA reference dose.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489227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Ultimate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Humans dug up and liberated stable forms of mercury from its global geological reservoir;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Humans did not evolve with current levels of contamination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Anthropogenic emissions must be eliminated so biologically active mercury can exit the system over time in sediment;</a:t>
            </a:r>
          </a:p>
          <a:p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Similar to the GHG problem.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220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084"/>
          </a:xfrm>
        </p:spPr>
        <p:txBody>
          <a:bodyPr/>
          <a:lstStyle/>
          <a:p>
            <a:pPr algn="l"/>
            <a:r>
              <a:rPr lang="en-US" dirty="0" smtClean="0"/>
              <a:t>Modes of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760"/>
            <a:ext cx="8229600" cy="5094499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800" dirty="0" smtClean="0"/>
              <a:t>Over 90% of exposure is through consumption of commercially caught marine fish;</a:t>
            </a:r>
          </a:p>
          <a:p>
            <a:pPr>
              <a:buFont typeface="Wingdings" charset="2"/>
              <a:buChar char="§"/>
            </a:pPr>
            <a:endParaRPr lang="en-US" sz="2800" dirty="0" smtClean="0"/>
          </a:p>
          <a:p>
            <a:pPr>
              <a:buFont typeface="Wingdings" charset="2"/>
              <a:buChar char="§"/>
            </a:pPr>
            <a:r>
              <a:rPr lang="en-US" sz="2800" dirty="0" smtClean="0"/>
              <a:t>But very </a:t>
            </a:r>
            <a:r>
              <a:rPr lang="en-US" sz="2800" dirty="0"/>
              <a:t>high exposure is possible from eating predator fish from </a:t>
            </a:r>
            <a:r>
              <a:rPr lang="en-US" sz="2800" i="1" dirty="0"/>
              <a:t>fresh</a:t>
            </a:r>
            <a:r>
              <a:rPr lang="en-US" sz="2800" dirty="0"/>
              <a:t> surface waters or marine estuaries polluted by a large emission </a:t>
            </a:r>
            <a:r>
              <a:rPr lang="en-US" sz="2800" dirty="0" smtClean="0"/>
              <a:t>source(s); </a:t>
            </a:r>
            <a:endParaRPr lang="en-US" sz="2800" dirty="0"/>
          </a:p>
          <a:p>
            <a:pPr>
              <a:buFont typeface="Wingdings" charset="2"/>
              <a:buChar char="§"/>
            </a:pPr>
            <a:endParaRPr lang="en-US" sz="2800" dirty="0"/>
          </a:p>
          <a:p>
            <a:pPr>
              <a:buFont typeface="Wingdings" charset="2"/>
              <a:buChar char="§"/>
            </a:pPr>
            <a:r>
              <a:rPr lang="en-US" sz="2800" dirty="0"/>
              <a:t>Especially where rapid methylation is achieved in wetlands or bodies with fluctuating water levels characterized by anaerobic, acidic waters high in dissolved organic matter.</a:t>
            </a:r>
          </a:p>
          <a:p>
            <a:pPr>
              <a:buFont typeface="Wingdings" charset="2"/>
              <a:buChar char="§"/>
            </a:pPr>
            <a:endParaRPr lang="en-US" sz="2800" dirty="0" smtClean="0"/>
          </a:p>
          <a:p>
            <a:pPr>
              <a:buFont typeface="Wingdings" charset="2"/>
              <a:buChar char="§"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68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Current Body Burden – females of child-bearing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Body burden/exposure accurately measured in hair or blood</a:t>
            </a:r>
            <a:r>
              <a:rPr lang="en-US" dirty="0" smtClean="0"/>
              <a:t>;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smtClean="0"/>
              <a:t>Between 8 </a:t>
            </a:r>
            <a:r>
              <a:rPr lang="en-US" dirty="0"/>
              <a:t>&amp; </a:t>
            </a:r>
            <a:r>
              <a:rPr lang="en-US" dirty="0" smtClean="0"/>
              <a:t>16%* </a:t>
            </a:r>
            <a:r>
              <a:rPr lang="en-US" dirty="0"/>
              <a:t>of US women </a:t>
            </a:r>
            <a:r>
              <a:rPr lang="en-US" dirty="0" smtClean="0"/>
              <a:t>living in US coastal regions (1 in 6) have </a:t>
            </a:r>
            <a:r>
              <a:rPr lang="en-US" dirty="0"/>
              <a:t>body-burden above impact </a:t>
            </a:r>
            <a:r>
              <a:rPr lang="en-US" dirty="0" smtClean="0"/>
              <a:t>level;</a:t>
            </a:r>
          </a:p>
          <a:p>
            <a:pPr>
              <a:buFont typeface="Wingdings" charset="2"/>
              <a:buChar char="§"/>
            </a:pPr>
            <a:endParaRPr lang="en-US" dirty="0" smtClean="0"/>
          </a:p>
          <a:p>
            <a:pPr>
              <a:buFont typeface="Wingdings" charset="2"/>
              <a:buChar char="§"/>
            </a:pPr>
            <a:r>
              <a:rPr lang="en-US" dirty="0" smtClean="0"/>
              <a:t>Highest global burden is 28% of Korean women;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Half-life of methyl mercury in blood is 50 – 70 days.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1120" y="6172517"/>
            <a:ext cx="603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High end reflects bio-magnification of </a:t>
            </a:r>
            <a:r>
              <a:rPr lang="en-US" dirty="0" err="1" smtClean="0"/>
              <a:t>MeHg</a:t>
            </a:r>
            <a:r>
              <a:rPr lang="en-US" dirty="0" smtClean="0"/>
              <a:t> in fetus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9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205"/>
            <a:ext cx="8229600" cy="126035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Wildlife is being impacted by current levels of food-chain contamination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8639"/>
            <a:ext cx="8229600" cy="435387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Recent studies indicate fish reproduction is impaired at current mercury body levels;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Same for fish-eating birds like loons, bald eagles &amp; wading birds;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Also fish eating mammals like mink &amp; river otters;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Even song birds &amp; bats who eat lower on food chain.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0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64064"/>
          </a:xfrm>
        </p:spPr>
        <p:txBody>
          <a:bodyPr/>
          <a:lstStyle/>
          <a:p>
            <a:pPr algn="l"/>
            <a:r>
              <a:rPr lang="en-US" dirty="0" smtClean="0"/>
              <a:t>The Health Paradox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440"/>
            <a:ext cx="8229600" cy="5191760"/>
          </a:xfrm>
        </p:spPr>
        <p:txBody>
          <a:bodyPr>
            <a:normAutofit/>
          </a:bodyPr>
          <a:lstStyle/>
          <a:p>
            <a:r>
              <a:rPr lang="en-US" dirty="0" smtClean="0"/>
              <a:t>Recent research has also identified important </a:t>
            </a:r>
            <a:r>
              <a:rPr lang="en-US" i="1" dirty="0" smtClean="0"/>
              <a:t>benefits</a:t>
            </a:r>
            <a:r>
              <a:rPr lang="en-US" dirty="0" smtClean="0"/>
              <a:t> of eating fish especially to child brain development;</a:t>
            </a:r>
          </a:p>
          <a:p>
            <a:endParaRPr lang="en-US" dirty="0" smtClean="0"/>
          </a:p>
          <a:p>
            <a:r>
              <a:rPr lang="en-US" dirty="0" smtClean="0"/>
              <a:t>Discussion of harms and benefits of eating fish is a separate presentation;</a:t>
            </a:r>
          </a:p>
          <a:p>
            <a:endParaRPr lang="en-US" dirty="0" smtClean="0"/>
          </a:p>
          <a:p>
            <a:r>
              <a:rPr lang="en-US" dirty="0" smtClean="0"/>
              <a:t>Today </a:t>
            </a:r>
            <a:r>
              <a:rPr lang="en-US" smtClean="0"/>
              <a:t>I will focus </a:t>
            </a:r>
            <a:r>
              <a:rPr lang="en-US" dirty="0" smtClean="0"/>
              <a:t>mainly on why we have the mercury pollution problem &amp; its similarity to the climate change issue.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86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514080" cy="706269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/>
              <a:t>Mercury and the </a:t>
            </a:r>
            <a:r>
              <a:rPr lang="en-US" sz="4400" dirty="0" err="1" smtClean="0"/>
              <a:t>Anthropocene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3840" y="1371600"/>
            <a:ext cx="8625840" cy="522099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Definitions: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</a:t>
            </a:r>
            <a:r>
              <a:rPr lang="en-US" sz="2000" dirty="0" smtClean="0"/>
              <a:t> -</a:t>
            </a:r>
            <a:r>
              <a:rPr lang="en-US" sz="2000" dirty="0"/>
              <a:t>-  </a:t>
            </a:r>
            <a:r>
              <a:rPr lang="en-US" sz="2000" i="1" dirty="0"/>
              <a:t>anthropogenic</a:t>
            </a:r>
            <a:r>
              <a:rPr lang="en-US" sz="2000" dirty="0"/>
              <a:t>: caused by </a:t>
            </a:r>
            <a:r>
              <a:rPr lang="en-US" sz="2000" dirty="0" smtClean="0"/>
              <a:t>humans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</a:t>
            </a:r>
            <a:r>
              <a:rPr lang="en-US" sz="2000" dirty="0" smtClean="0"/>
              <a:t>  -</a:t>
            </a:r>
            <a:r>
              <a:rPr lang="en-US" sz="2000" dirty="0"/>
              <a:t>-  </a:t>
            </a:r>
            <a:r>
              <a:rPr lang="en-US" sz="2000" dirty="0" err="1"/>
              <a:t>anthropocene</a:t>
            </a:r>
            <a:r>
              <a:rPr lang="en-US" sz="2000" dirty="0"/>
              <a:t>: </a:t>
            </a:r>
            <a:r>
              <a:rPr lang="en-US" sz="2000" dirty="0" smtClean="0"/>
              <a:t> proposed new geological epoch to </a:t>
            </a:r>
          </a:p>
          <a:p>
            <a:pPr marL="0" indent="0">
              <a:buNone/>
            </a:pPr>
            <a:r>
              <a:rPr lang="en-US" sz="2000" dirty="0"/>
              <a:t>            </a:t>
            </a:r>
            <a:r>
              <a:rPr lang="en-US" sz="2000" dirty="0" smtClean="0"/>
              <a:t>acknowledge </a:t>
            </a:r>
            <a:r>
              <a:rPr lang="en-US" sz="2000" dirty="0"/>
              <a:t>the massive impact by humans on the planet</a:t>
            </a:r>
            <a:r>
              <a:rPr lang="en-US" sz="2400" dirty="0" smtClean="0"/>
              <a:t>;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smtClean="0"/>
              <a:t>Use of mercury goes back several millennia &amp; current Hg deposition is estimated to be 7 times prior to humans;</a:t>
            </a:r>
          </a:p>
          <a:p>
            <a:pPr>
              <a:buFont typeface="Wingdings" charset="2"/>
              <a:buChar char="§"/>
            </a:pP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Current deposition is estimated to be at least 3 times the beginning of the industrial age (mid-19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century);</a:t>
            </a:r>
          </a:p>
          <a:p>
            <a:pPr>
              <a:buFont typeface="Wingdings" charset="2"/>
              <a:buChar char="§"/>
            </a:pPr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400" i="1" dirty="0" smtClean="0">
                <a:solidFill>
                  <a:srgbClr val="FFFF00"/>
                </a:solidFill>
              </a:rPr>
              <a:t>So mercury is a subtle, long term, anthropogenic pollutant in many ways similar to the principal greenhouse gases (GHG’s) which are carbon dioxide and methane;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4000" dirty="0" smtClean="0"/>
              <a:t>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20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718" y="678649"/>
            <a:ext cx="3354173" cy="1047061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Wyoming Glacial </a:t>
            </a:r>
            <a:r>
              <a:rPr lang="en-US" sz="2800" dirty="0"/>
              <a:t>Ice </a:t>
            </a:r>
            <a:r>
              <a:rPr lang="en-US" sz="2800" dirty="0" smtClean="0"/>
              <a:t>Core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61742" y="1948696"/>
            <a:ext cx="4246034" cy="959804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Mercury Deposition increase  since  pre-industrial times</a:t>
            </a:r>
            <a:endParaRPr lang="en-US" sz="2400" dirty="0"/>
          </a:p>
        </p:txBody>
      </p:sp>
      <p:pic>
        <p:nvPicPr>
          <p:cNvPr id="7" name="Content Placeholder 6" descr="Mercury_fremont_ice_core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415" t="1" r="-38978" b="1"/>
          <a:stretch/>
        </p:blipFill>
        <p:spPr>
          <a:xfrm>
            <a:off x="843389" y="290850"/>
            <a:ext cx="8472681" cy="6379309"/>
          </a:xfrm>
        </p:spPr>
      </p:pic>
      <p:sp>
        <p:nvSpPr>
          <p:cNvPr id="3" name="TextBox 2"/>
          <p:cNvSpPr txBox="1"/>
          <p:nvPr/>
        </p:nvSpPr>
        <p:spPr>
          <a:xfrm>
            <a:off x="386080" y="3444240"/>
            <a:ext cx="40251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major mercury use periods in</a:t>
            </a:r>
          </a:p>
          <a:p>
            <a:r>
              <a:rPr lang="en-US" dirty="0" smtClean="0"/>
              <a:t>the past are Spanish new-world gold</a:t>
            </a:r>
          </a:p>
          <a:p>
            <a:r>
              <a:rPr lang="en-US" dirty="0"/>
              <a:t>a</a:t>
            </a:r>
            <a:r>
              <a:rPr lang="en-US" dirty="0" smtClean="0"/>
              <a:t>nd silver mining &amp; heavy use by</a:t>
            </a:r>
          </a:p>
          <a:p>
            <a:r>
              <a:rPr lang="en-US" dirty="0" smtClean="0"/>
              <a:t>Greeks &amp; Romans.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39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657</TotalTime>
  <Words>1435</Words>
  <Application>Microsoft Macintosh PowerPoint</Application>
  <PresentationFormat>On-screen Show (4:3)</PresentationFormat>
  <Paragraphs>203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Foundry</vt:lpstr>
      <vt:lpstr>Mercury Pollution</vt:lpstr>
      <vt:lpstr>Mercury – why the concern?</vt:lpstr>
      <vt:lpstr>                How Potent?</vt:lpstr>
      <vt:lpstr>Modes of Exposure</vt:lpstr>
      <vt:lpstr>Current Body Burden – females of child-bearing age</vt:lpstr>
      <vt:lpstr>Wildlife is being impacted by current levels of food-chain contamination</vt:lpstr>
      <vt:lpstr>The Health Paradox   </vt:lpstr>
      <vt:lpstr>Mercury and the Anthropocene </vt:lpstr>
      <vt:lpstr>Wyoming Glacial Ice Core </vt:lpstr>
      <vt:lpstr>Global Mercury Cycle </vt:lpstr>
      <vt:lpstr>Sources of Emissions to Air</vt:lpstr>
      <vt:lpstr>Atmospheric Residence Time</vt:lpstr>
      <vt:lpstr>Fate of Hg Deposition</vt:lpstr>
      <vt:lpstr>2005 Anthropogenic emissions (metric tons)</vt:lpstr>
      <vt:lpstr>      Principal Anthropogenic Emission                 Sources: Hot Spots</vt:lpstr>
      <vt:lpstr>Reservoir Effect</vt:lpstr>
      <vt:lpstr>Major Challenges</vt:lpstr>
      <vt:lpstr>The Current Dilemna</vt:lpstr>
      <vt:lpstr>Fish Consumption Advisories</vt:lpstr>
      <vt:lpstr>Mercury Risk with Marine Fish</vt:lpstr>
      <vt:lpstr>Omega 3 Counter-effects            Source - BRI</vt:lpstr>
      <vt:lpstr>Marine Mammals:</vt:lpstr>
      <vt:lpstr>US Fresh Water Contamination: EPA National Lake Fish Tissue Study (2009)  </vt:lpstr>
      <vt:lpstr>New Kansas Guidance</vt:lpstr>
      <vt:lpstr>Local Wet Deposition of Mercury</vt:lpstr>
      <vt:lpstr>PowerPoint Presentation</vt:lpstr>
      <vt:lpstr>PowerPoint Presentation</vt:lpstr>
      <vt:lpstr>Current Prospects for Action</vt:lpstr>
      <vt:lpstr>A Step Forward</vt:lpstr>
      <vt:lpstr>Ultimate Solution</vt:lpstr>
    </vt:vector>
  </TitlesOfParts>
  <Company>Spectrum Technologists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Mercury Pollution</dc:title>
  <dc:creator>Craig Volland</dc:creator>
  <cp:lastModifiedBy>Craig Volland</cp:lastModifiedBy>
  <cp:revision>93</cp:revision>
  <dcterms:created xsi:type="dcterms:W3CDTF">2013-07-02T16:01:39Z</dcterms:created>
  <dcterms:modified xsi:type="dcterms:W3CDTF">2014-05-05T21:06:57Z</dcterms:modified>
</cp:coreProperties>
</file>